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jpg>
</file>

<file path=ppt/media/image01.jpg>
</file>

<file path=ppt/media/image02.jpg>
</file>

<file path=ppt/media/image03.png>
</file>

<file path=ppt/media/image04.png>
</file>

<file path=ppt/media/image05.jpg>
</file>

<file path=ppt/media/image06.png>
</file>

<file path=ppt/media/image0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Shape 9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0" name="Shape 10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Shape 15"/>
          <p:cNvSpPr txBox="1"/>
          <p:nvPr>
            <p:ph type="ctrTitle"/>
          </p:nvPr>
        </p:nvSpPr>
        <p:spPr>
          <a:xfrm>
            <a:off x="598100" y="1775222"/>
            <a:ext cx="8222100" cy="838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598088" y="2715912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dk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Shape 69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0" name="Shape 70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Shape 75"/>
          <p:cNvSpPr txBox="1"/>
          <p:nvPr>
            <p:ph type="title"/>
          </p:nvPr>
        </p:nvSpPr>
        <p:spPr>
          <a:xfrm>
            <a:off x="311700" y="1256050"/>
            <a:ext cx="8520599" cy="2030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3369225"/>
            <a:ext cx="8520599" cy="1281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Shape 19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0" name="Shape 20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Shape 25"/>
          <p:cNvSpPr txBox="1"/>
          <p:nvPr>
            <p:ph type="title"/>
          </p:nvPr>
        </p:nvSpPr>
        <p:spPr>
          <a:xfrm>
            <a:off x="598100" y="2152347"/>
            <a:ext cx="8222100" cy="838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Shape 28"/>
          <p:cNvGrpSpPr/>
          <p:nvPr/>
        </p:nvGrpSpPr>
        <p:grpSpPr>
          <a:xfrm>
            <a:off x="0" y="3903669"/>
            <a:ext cx="9144000" cy="1239924"/>
            <a:chOff x="0" y="3903669"/>
            <a:chExt cx="9144000" cy="1239924"/>
          </a:xfrm>
        </p:grpSpPr>
        <p:sp>
          <p:nvSpPr>
            <p:cNvPr id="29" name="Shape 29"/>
            <p:cNvSpPr/>
            <p:nvPr/>
          </p:nvSpPr>
          <p:spPr>
            <a:xfrm>
              <a:off x="8154895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6181162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7170274" y="3903669"/>
              <a:ext cx="989099" cy="9878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10800000">
              <a:off x="8154757" y="3903682"/>
              <a:ext cx="989099" cy="987899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0" y="4891594"/>
              <a:ext cx="9144000" cy="2519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Shape 34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311700" y="1229975"/>
            <a:ext cx="3999899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0" name="Shape 40"/>
          <p:cNvSpPr txBox="1"/>
          <p:nvPr>
            <p:ph idx="2" type="body"/>
          </p:nvPr>
        </p:nvSpPr>
        <p:spPr>
          <a:xfrm>
            <a:off x="4832400" y="1229975"/>
            <a:ext cx="3999899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1465804"/>
            <a:ext cx="2807999" cy="3103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1" name="Shape 5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Shape 5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572000" y="-17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0" name="Shape 6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Shape 61"/>
          <p:cNvSpPr txBox="1"/>
          <p:nvPr>
            <p:ph type="title"/>
          </p:nvPr>
        </p:nvSpPr>
        <p:spPr>
          <a:xfrm>
            <a:off x="265500" y="1151100"/>
            <a:ext cx="4045199" cy="1564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2" name="Shape 62"/>
          <p:cNvSpPr txBox="1"/>
          <p:nvPr>
            <p:ph idx="1" type="subTitle"/>
          </p:nvPr>
        </p:nvSpPr>
        <p:spPr>
          <a:xfrm>
            <a:off x="265500" y="2769001"/>
            <a:ext cx="4045199" cy="12692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idx="1" type="body"/>
          </p:nvPr>
        </p:nvSpPr>
        <p:spPr>
          <a:xfrm>
            <a:off x="319500" y="4230575"/>
            <a:ext cx="5998800" cy="598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460431" y="465119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4.png"/><Relationship Id="rId4" Type="http://schemas.openxmlformats.org/officeDocument/2006/relationships/image" Target="../media/image0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1.jpg"/><Relationship Id="rId4" Type="http://schemas.openxmlformats.org/officeDocument/2006/relationships/image" Target="../media/image0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5.jpg"/><Relationship Id="rId4" Type="http://schemas.openxmlformats.org/officeDocument/2006/relationships/image" Target="../media/image0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ctrTitle"/>
          </p:nvPr>
        </p:nvSpPr>
        <p:spPr>
          <a:xfrm>
            <a:off x="311708" y="1349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 b="1" sz="3600"/>
          </a:p>
          <a:p>
            <a:pPr rtl="0">
              <a:spcBef>
                <a:spcPts val="0"/>
              </a:spcBef>
              <a:buNone/>
            </a:pPr>
            <a:r>
              <a:rPr b="1" lang="en" sz="3000">
                <a:solidFill>
                  <a:srgbClr val="EFEFEF"/>
                </a:solidFill>
              </a:rPr>
              <a:t>EID 101D Smart Connected Devices</a:t>
            </a:r>
            <a:r>
              <a:rPr b="1" lang="en" sz="3600">
                <a:solidFill>
                  <a:srgbClr val="666666"/>
                </a:solidFill>
              </a:rPr>
              <a:t> </a:t>
            </a:r>
          </a:p>
          <a:p>
            <a:pPr>
              <a:spcBef>
                <a:spcPts val="0"/>
              </a:spcBef>
              <a:buNone/>
            </a:pPr>
            <a:r>
              <a:rPr b="1" lang="en" u="sng"/>
              <a:t>Navi-Bike</a:t>
            </a:r>
          </a:p>
        </p:txBody>
      </p:sp>
      <p:sp>
        <p:nvSpPr>
          <p:cNvPr id="82" name="Shape 82"/>
          <p:cNvSpPr txBox="1"/>
          <p:nvPr>
            <p:ph idx="1" type="subTitle"/>
          </p:nvPr>
        </p:nvSpPr>
        <p:spPr>
          <a:xfrm>
            <a:off x="311700" y="25293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SangJoon (Bob), Lee 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Jai, Himatsingka 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Paul, Kang 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Jimmy,  Zhu 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Chris, Jeong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idx="1" type="body"/>
          </p:nvPr>
        </p:nvSpPr>
        <p:spPr>
          <a:xfrm>
            <a:off x="319500" y="4230575"/>
            <a:ext cx="5998800" cy="5987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2199" y="128475"/>
            <a:ext cx="2927252" cy="416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6025" y="128475"/>
            <a:ext cx="2735823" cy="20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82049" y="2341583"/>
            <a:ext cx="2879775" cy="2168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Shape 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82049" y="128475"/>
            <a:ext cx="2879775" cy="2168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5261083" y="2226774"/>
            <a:ext cx="2735817" cy="206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 txBox="1"/>
          <p:nvPr/>
        </p:nvSpPr>
        <p:spPr>
          <a:xfrm>
            <a:off x="588650" y="564400"/>
            <a:ext cx="2269199" cy="8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en" sz="2400">
                <a:solidFill>
                  <a:schemeClr val="dk1"/>
                </a:solidFill>
              </a:rPr>
              <a:t>“Not enough bike lanes”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588649" y="2985250"/>
            <a:ext cx="2410800" cy="9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en" sz="2400">
                <a:solidFill>
                  <a:schemeClr val="dk1"/>
                </a:solidFill>
              </a:rPr>
              <a:t>“Not familiar with NYC”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6318300" y="511725"/>
            <a:ext cx="2479499" cy="12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en" sz="2400">
                <a:solidFill>
                  <a:schemeClr val="dk1"/>
                </a:solidFill>
              </a:rPr>
              <a:t>“Less fun,  more stressful”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5908300" y="2924200"/>
            <a:ext cx="1952700" cy="10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lang="en" sz="2400">
                <a:solidFill>
                  <a:schemeClr val="dk1"/>
                </a:solidFill>
              </a:rPr>
              <a:t>“Can’t take pictures”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4800"/>
              <a:t>Future plans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243725" y="1665625"/>
            <a:ext cx="8520599" cy="361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b="1" lang="en" sz="3600"/>
              <a:t>Interviews → Pain</a:t>
            </a:r>
          </a:p>
          <a:p>
            <a:pPr indent="-457200" lvl="0" marL="45720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b="1" lang="en" sz="3600"/>
              <a:t>Alternative Idea</a:t>
            </a:r>
          </a:p>
          <a:p>
            <a:pPr indent="-419100" lvl="0" marL="457200" rtl="0">
              <a:lnSpc>
                <a:spcPct val="150000"/>
              </a:lnSpc>
              <a:spcBef>
                <a:spcPts val="0"/>
              </a:spcBef>
              <a:buSzPct val="83333"/>
              <a:buAutoNum type="arabicPeriod"/>
            </a:pPr>
            <a:r>
              <a:rPr b="1" lang="en" sz="3600"/>
              <a:t>Keep Searching</a:t>
            </a:r>
            <a:r>
              <a:rPr b="1" lang="en" sz="3000"/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2564850" y="2011925"/>
            <a:ext cx="4014299" cy="1506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 algn="ctr">
              <a:spcBef>
                <a:spcPts val="0"/>
              </a:spcBef>
              <a:buNone/>
            </a:pPr>
            <a:r>
              <a:rPr lang="en" sz="3000"/>
              <a:t>Thank you 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4800"/>
              <a:t>The Original Pitch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255050" y="1569800"/>
            <a:ext cx="8520599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SzPct val="100000"/>
            </a:pPr>
            <a:r>
              <a:rPr b="1" lang="en" sz="3300"/>
              <a:t>500,000+ bicycles in NYC</a:t>
            </a:r>
          </a:p>
          <a:p>
            <a:pPr indent="-228600" lvl="0" marL="457200" rtl="0">
              <a:spcBef>
                <a:spcPts val="0"/>
              </a:spcBef>
              <a:buSzPct val="100000"/>
            </a:pPr>
            <a:r>
              <a:rPr b="1" lang="en" sz="3300"/>
              <a:t>Dangerous Navigation 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2350" y="1183500"/>
            <a:ext cx="3365461" cy="27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9025" y="1183500"/>
            <a:ext cx="3880724" cy="2574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4800"/>
              <a:t>Customer Segments 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526975" y="902250"/>
            <a:ext cx="8520599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19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International Tourists</a:t>
            </a:r>
          </a:p>
          <a:p>
            <a:pPr indent="-419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Middle Class</a:t>
            </a:r>
          </a:p>
          <a:p>
            <a:pPr indent="-419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18-45</a:t>
            </a:r>
          </a:p>
          <a:p>
            <a:pPr indent="-419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Smartphone owners</a:t>
            </a:r>
          </a:p>
          <a:p>
            <a:pPr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4800"/>
              <a:t>Value Proposition 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57050" y="1383800"/>
            <a:ext cx="5206499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600">
                <a:solidFill>
                  <a:srgbClr val="980000"/>
                </a:solidFill>
              </a:rPr>
              <a:t>Pains:</a:t>
            </a:r>
          </a:p>
          <a:p>
            <a:pPr indent="-419100" lvl="0" marL="457200" rtl="0">
              <a:spcBef>
                <a:spcPts val="0"/>
              </a:spcBef>
              <a:buClr>
                <a:srgbClr val="000000"/>
              </a:buClr>
              <a:buSzPct val="100000"/>
              <a:buAutoNum type="arabicPeriod"/>
            </a:pPr>
            <a:r>
              <a:rPr b="1" lang="en" sz="3000">
                <a:solidFill>
                  <a:srgbClr val="000000"/>
                </a:solidFill>
              </a:rPr>
              <a:t>No WiFi </a:t>
            </a:r>
          </a:p>
          <a:p>
            <a:pPr indent="-419100" lvl="0" marL="457200" rtl="0">
              <a:spcBef>
                <a:spcPts val="0"/>
              </a:spcBef>
              <a:buClr>
                <a:srgbClr val="000000"/>
              </a:buClr>
              <a:buSzPct val="100000"/>
              <a:buAutoNum type="arabicPeriod"/>
            </a:pPr>
            <a:r>
              <a:rPr b="1" lang="en" sz="3000">
                <a:solidFill>
                  <a:srgbClr val="000000"/>
                </a:solidFill>
              </a:rPr>
              <a:t>Expensive Transportation </a:t>
            </a:r>
          </a:p>
          <a:p>
            <a:pPr indent="-419100" lvl="0" marL="457200" rtl="0">
              <a:spcBef>
                <a:spcPts val="0"/>
              </a:spcBef>
              <a:buClr>
                <a:srgbClr val="000000"/>
              </a:buClr>
              <a:buSzPct val="100000"/>
              <a:buAutoNum type="arabicPeriod"/>
            </a:pPr>
            <a:r>
              <a:rPr b="1" lang="en" sz="3000">
                <a:solidFill>
                  <a:srgbClr val="000000"/>
                </a:solidFill>
              </a:rPr>
              <a:t>Safety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/>
        </p:nvSpPr>
        <p:spPr>
          <a:xfrm>
            <a:off x="577850" y="1017800"/>
            <a:ext cx="6163800" cy="20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3600">
              <a:solidFill>
                <a:srgbClr val="98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indent="-431800" lvl="0" marL="4572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b="1" lang="en" sz="3200"/>
              <a:t>Hotspot Wifi</a:t>
            </a:r>
          </a:p>
          <a:p>
            <a:pPr indent="-431800" lvl="0" marL="4572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b="1" lang="en" sz="3200"/>
              <a:t>Google Map </a:t>
            </a:r>
          </a:p>
          <a:p>
            <a:pPr indent="-431800" lvl="0" marL="4572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b="1" lang="en" sz="3200"/>
              <a:t>Crime Check </a:t>
            </a:r>
          </a:p>
          <a:p>
            <a:pPr indent="-431800" lvl="0" marL="457200" rtl="0">
              <a:lnSpc>
                <a:spcPct val="115000"/>
              </a:lnSpc>
              <a:spcBef>
                <a:spcPts val="0"/>
              </a:spcBef>
              <a:buSzPct val="100000"/>
              <a:buAutoNum type="arabicPeriod"/>
            </a:pPr>
            <a:r>
              <a:rPr b="1" lang="en" sz="3200"/>
              <a:t>Rental </a:t>
            </a:r>
          </a:p>
        </p:txBody>
      </p:sp>
      <p:sp>
        <p:nvSpPr>
          <p:cNvPr id="114" name="Shape 114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800"/>
              <a:t>Value Proposition 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577850" y="1017800"/>
            <a:ext cx="3688799" cy="1200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600">
                <a:solidFill>
                  <a:srgbClr val="980000"/>
                </a:solidFill>
              </a:rPr>
              <a:t>Gains: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b="1" lang="en" sz="4800"/>
              <a:t>Interviews 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200"/>
              <a:t>High Line &amp; Times Square</a:t>
            </a:r>
          </a:p>
        </p:txBody>
      </p:sp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000" y="1934025"/>
            <a:ext cx="3807939" cy="2551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934025"/>
            <a:ext cx="3703122" cy="24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375" y="69825"/>
            <a:ext cx="5710876" cy="491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idx="1" type="body"/>
          </p:nvPr>
        </p:nvSpPr>
        <p:spPr>
          <a:xfrm>
            <a:off x="319500" y="4230575"/>
            <a:ext cx="5998800" cy="5987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149" y="0"/>
            <a:ext cx="8715698" cy="493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